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522075" cy="16094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69" userDrawn="1">
          <p15:clr>
            <a:srgbClr val="A4A3A4"/>
          </p15:clr>
        </p15:guide>
        <p15:guide id="2" pos="36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4560" y="-252"/>
      </p:cViewPr>
      <p:guideLst>
        <p:guide orient="horz" pos="5069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6" y="2633916"/>
            <a:ext cx="9793764" cy="5603122"/>
          </a:xfrm>
        </p:spPr>
        <p:txBody>
          <a:bodyPr anchor="b"/>
          <a:lstStyle>
            <a:lvl1pPr algn="ctr">
              <a:defRPr sz="75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260" y="8453116"/>
            <a:ext cx="8641556" cy="3885675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118" indent="0" algn="ctr">
              <a:buNone/>
              <a:defRPr sz="2520"/>
            </a:lvl2pPr>
            <a:lvl3pPr marL="1152235" indent="0" algn="ctr">
              <a:buNone/>
              <a:defRPr sz="2268"/>
            </a:lvl3pPr>
            <a:lvl4pPr marL="1728353" indent="0" algn="ctr">
              <a:buNone/>
              <a:defRPr sz="2016"/>
            </a:lvl4pPr>
            <a:lvl5pPr marL="2304471" indent="0" algn="ctr">
              <a:buNone/>
              <a:defRPr sz="2016"/>
            </a:lvl5pPr>
            <a:lvl6pPr marL="2880589" indent="0" algn="ctr">
              <a:buNone/>
              <a:defRPr sz="2016"/>
            </a:lvl6pPr>
            <a:lvl7pPr marL="3456706" indent="0" algn="ctr">
              <a:buNone/>
              <a:defRPr sz="2016"/>
            </a:lvl7pPr>
            <a:lvl8pPr marL="4032824" indent="0" algn="ctr">
              <a:buNone/>
              <a:defRPr sz="2016"/>
            </a:lvl8pPr>
            <a:lvl9pPr marL="4608942" indent="0" algn="ctr">
              <a:buNone/>
              <a:defRPr sz="201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3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5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5486" y="856860"/>
            <a:ext cx="2484447" cy="136389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143" y="856860"/>
            <a:ext cx="7309316" cy="1363898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6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42" y="4012347"/>
            <a:ext cx="9937790" cy="6694687"/>
          </a:xfrm>
        </p:spPr>
        <p:txBody>
          <a:bodyPr anchor="b"/>
          <a:lstStyle>
            <a:lvl1pPr>
              <a:defRPr sz="75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142" y="10770368"/>
            <a:ext cx="9937790" cy="3520578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/>
                </a:solidFill>
              </a:defRPr>
            </a:lvl1pPr>
            <a:lvl2pPr marL="576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235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353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471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589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70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82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942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43" y="4284302"/>
            <a:ext cx="4896882" cy="102115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3050" y="4284302"/>
            <a:ext cx="4896882" cy="102115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9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3" y="856864"/>
            <a:ext cx="9937790" cy="31107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645" y="3945285"/>
            <a:ext cx="4874377" cy="1933523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118" indent="0">
              <a:buNone/>
              <a:defRPr sz="2520" b="1"/>
            </a:lvl2pPr>
            <a:lvl3pPr marL="1152235" indent="0">
              <a:buNone/>
              <a:defRPr sz="2268" b="1"/>
            </a:lvl3pPr>
            <a:lvl4pPr marL="1728353" indent="0">
              <a:buNone/>
              <a:defRPr sz="2016" b="1"/>
            </a:lvl4pPr>
            <a:lvl5pPr marL="2304471" indent="0">
              <a:buNone/>
              <a:defRPr sz="2016" b="1"/>
            </a:lvl5pPr>
            <a:lvl6pPr marL="2880589" indent="0">
              <a:buNone/>
              <a:defRPr sz="2016" b="1"/>
            </a:lvl6pPr>
            <a:lvl7pPr marL="3456706" indent="0">
              <a:buNone/>
              <a:defRPr sz="2016" b="1"/>
            </a:lvl7pPr>
            <a:lvl8pPr marL="4032824" indent="0">
              <a:buNone/>
              <a:defRPr sz="2016" b="1"/>
            </a:lvl8pPr>
            <a:lvl9pPr marL="4608942" indent="0">
              <a:buNone/>
              <a:defRPr sz="201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645" y="5878808"/>
            <a:ext cx="4874377" cy="86468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3051" y="3945285"/>
            <a:ext cx="4898383" cy="1933523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118" indent="0">
              <a:buNone/>
              <a:defRPr sz="2520" b="1"/>
            </a:lvl2pPr>
            <a:lvl3pPr marL="1152235" indent="0">
              <a:buNone/>
              <a:defRPr sz="2268" b="1"/>
            </a:lvl3pPr>
            <a:lvl4pPr marL="1728353" indent="0">
              <a:buNone/>
              <a:defRPr sz="2016" b="1"/>
            </a:lvl4pPr>
            <a:lvl5pPr marL="2304471" indent="0">
              <a:buNone/>
              <a:defRPr sz="2016" b="1"/>
            </a:lvl5pPr>
            <a:lvl6pPr marL="2880589" indent="0">
              <a:buNone/>
              <a:defRPr sz="2016" b="1"/>
            </a:lvl6pPr>
            <a:lvl7pPr marL="3456706" indent="0">
              <a:buNone/>
              <a:defRPr sz="2016" b="1"/>
            </a:lvl7pPr>
            <a:lvl8pPr marL="4032824" indent="0">
              <a:buNone/>
              <a:defRPr sz="2016" b="1"/>
            </a:lvl8pPr>
            <a:lvl9pPr marL="4608942" indent="0">
              <a:buNone/>
              <a:defRPr sz="201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3051" y="5878808"/>
            <a:ext cx="4898383" cy="86468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7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3" y="1072938"/>
            <a:ext cx="3716169" cy="3755284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383" y="2317252"/>
            <a:ext cx="5833050" cy="11437225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3" y="4828223"/>
            <a:ext cx="3716169" cy="8944879"/>
          </a:xfrm>
        </p:spPr>
        <p:txBody>
          <a:bodyPr/>
          <a:lstStyle>
            <a:lvl1pPr marL="0" indent="0">
              <a:buNone/>
              <a:defRPr sz="2016"/>
            </a:lvl1pPr>
            <a:lvl2pPr marL="576118" indent="0">
              <a:buNone/>
              <a:defRPr sz="1764"/>
            </a:lvl2pPr>
            <a:lvl3pPr marL="1152235" indent="0">
              <a:buNone/>
              <a:defRPr sz="1512"/>
            </a:lvl3pPr>
            <a:lvl4pPr marL="1728353" indent="0">
              <a:buNone/>
              <a:defRPr sz="1260"/>
            </a:lvl4pPr>
            <a:lvl5pPr marL="2304471" indent="0">
              <a:buNone/>
              <a:defRPr sz="1260"/>
            </a:lvl5pPr>
            <a:lvl6pPr marL="2880589" indent="0">
              <a:buNone/>
              <a:defRPr sz="1260"/>
            </a:lvl6pPr>
            <a:lvl7pPr marL="3456706" indent="0">
              <a:buNone/>
              <a:defRPr sz="1260"/>
            </a:lvl7pPr>
            <a:lvl8pPr marL="4032824" indent="0">
              <a:buNone/>
              <a:defRPr sz="1260"/>
            </a:lvl8pPr>
            <a:lvl9pPr marL="4608942" indent="0">
              <a:buNone/>
              <a:defRPr sz="12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5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43" y="1072938"/>
            <a:ext cx="3716169" cy="3755284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8383" y="2317252"/>
            <a:ext cx="5833050" cy="11437225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118" indent="0">
              <a:buNone/>
              <a:defRPr sz="3528"/>
            </a:lvl2pPr>
            <a:lvl3pPr marL="1152235" indent="0">
              <a:buNone/>
              <a:defRPr sz="3024"/>
            </a:lvl3pPr>
            <a:lvl4pPr marL="1728353" indent="0">
              <a:buNone/>
              <a:defRPr sz="2520"/>
            </a:lvl4pPr>
            <a:lvl5pPr marL="2304471" indent="0">
              <a:buNone/>
              <a:defRPr sz="2520"/>
            </a:lvl5pPr>
            <a:lvl6pPr marL="2880589" indent="0">
              <a:buNone/>
              <a:defRPr sz="2520"/>
            </a:lvl6pPr>
            <a:lvl7pPr marL="3456706" indent="0">
              <a:buNone/>
              <a:defRPr sz="2520"/>
            </a:lvl7pPr>
            <a:lvl8pPr marL="4032824" indent="0">
              <a:buNone/>
              <a:defRPr sz="2520"/>
            </a:lvl8pPr>
            <a:lvl9pPr marL="4608942" indent="0">
              <a:buNone/>
              <a:defRPr sz="25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643" y="4828223"/>
            <a:ext cx="3716169" cy="8944879"/>
          </a:xfrm>
        </p:spPr>
        <p:txBody>
          <a:bodyPr/>
          <a:lstStyle>
            <a:lvl1pPr marL="0" indent="0">
              <a:buNone/>
              <a:defRPr sz="2016"/>
            </a:lvl1pPr>
            <a:lvl2pPr marL="576118" indent="0">
              <a:buNone/>
              <a:defRPr sz="1764"/>
            </a:lvl2pPr>
            <a:lvl3pPr marL="1152235" indent="0">
              <a:buNone/>
              <a:defRPr sz="1512"/>
            </a:lvl3pPr>
            <a:lvl4pPr marL="1728353" indent="0">
              <a:buNone/>
              <a:defRPr sz="1260"/>
            </a:lvl4pPr>
            <a:lvl5pPr marL="2304471" indent="0">
              <a:buNone/>
              <a:defRPr sz="1260"/>
            </a:lvl5pPr>
            <a:lvl6pPr marL="2880589" indent="0">
              <a:buNone/>
              <a:defRPr sz="1260"/>
            </a:lvl6pPr>
            <a:lvl7pPr marL="3456706" indent="0">
              <a:buNone/>
              <a:defRPr sz="1260"/>
            </a:lvl7pPr>
            <a:lvl8pPr marL="4032824" indent="0">
              <a:buNone/>
              <a:defRPr sz="1260"/>
            </a:lvl8pPr>
            <a:lvl9pPr marL="4608942" indent="0">
              <a:buNone/>
              <a:defRPr sz="12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2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43" y="856864"/>
            <a:ext cx="9937790" cy="31107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43" y="4284302"/>
            <a:ext cx="9937790" cy="10211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143" y="14916827"/>
            <a:ext cx="2592467" cy="85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2A669-D3CB-48A7-92D1-AE404D2DE54A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688" y="14916827"/>
            <a:ext cx="3888700" cy="85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7465" y="14916827"/>
            <a:ext cx="2592467" cy="8568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1543-5009-4701-9B80-92E35C492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6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52235" rtl="0" eaLnBrk="1" latinLnBrk="0" hangingPunct="1">
        <a:lnSpc>
          <a:spcPct val="90000"/>
        </a:lnSpc>
        <a:spcBef>
          <a:spcPct val="0"/>
        </a:spcBef>
        <a:buNone/>
        <a:defRPr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59" indent="-288059" algn="l" defTabSz="1152235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177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294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412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530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647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765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883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7001" indent="-288059" algn="l" defTabSz="1152235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118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235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353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471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589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706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824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942" algn="l" defTabSz="1152235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6"/>
          <a:stretch/>
        </p:blipFill>
        <p:spPr>
          <a:xfrm>
            <a:off x="-114579" y="0"/>
            <a:ext cx="11335838" cy="15797719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D36A4E54-D728-2827-B115-DEBAF1C0A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942" y="785280"/>
            <a:ext cx="11323809" cy="154189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7252" y="1346592"/>
            <a:ext cx="95018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6000" b="1" dirty="0"/>
              <a:t>Cele 5 momente importante</a:t>
            </a:r>
          </a:p>
          <a:p>
            <a:pPr algn="ctr"/>
            <a:r>
              <a:rPr lang="ro-RO" sz="6000" b="1" dirty="0">
                <a:solidFill>
                  <a:schemeClr val="bg1">
                    <a:lumMod val="50000"/>
                  </a:schemeClr>
                </a:solidFill>
              </a:rPr>
              <a:t>pentru igiena mâinilor</a:t>
            </a:r>
            <a:endParaRPr lang="en-US" sz="6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9891589">
            <a:off x="5212442" y="3517713"/>
            <a:ext cx="226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/>
              <a:t>ÎNAINTE DE</a:t>
            </a:r>
          </a:p>
          <a:p>
            <a:r>
              <a:rPr lang="ro-RO" sz="1600" b="1" dirty="0"/>
              <a:t> PROCEDURILE </a:t>
            </a:r>
          </a:p>
          <a:p>
            <a:r>
              <a:rPr lang="ro-RO" sz="1600" b="1" dirty="0"/>
              <a:t>ASEPTICE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665229" y="5811145"/>
            <a:ext cx="176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/>
              <a:t>DUPĂ CONTACTUL CU PACIENTUL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176990" y="8994431"/>
            <a:ext cx="2113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/>
              <a:t>DUPĂ ATINGEREA OBIECTELOR DIN </a:t>
            </a:r>
          </a:p>
          <a:p>
            <a:r>
              <a:rPr lang="ro-RO" sz="1600" b="1" dirty="0"/>
              <a:t>APROPIEREA PACIENTULUI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07403" y="8160397"/>
            <a:ext cx="1903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/>
              <a:t>DUPĂ EXPUNEREA LA FLUIDE CORPORALE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39488" y="5487875"/>
            <a:ext cx="1769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/>
              <a:t>ÎNAINTE DE A INTRA ÎN CONTACT CU</a:t>
            </a:r>
          </a:p>
          <a:p>
            <a:r>
              <a:rPr lang="ro-RO" sz="1600" b="1" dirty="0"/>
              <a:t>PACIENTUL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8052" y="120263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1381" y="10689335"/>
            <a:ext cx="2146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ÎNAINTE DE CONTACTUL CU PACIENTUL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38803" y="11411305"/>
            <a:ext cx="21468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ÎNAINTE DE ÎNDEPLINIREA PROCEDURILOR  ASEPTICE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0092" y="12050345"/>
            <a:ext cx="21468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DUPĂ EXPUNEREA LA FLUIDE CORPORALE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7401" y="12796142"/>
            <a:ext cx="21468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DUPĂ CONTACTUL CU  PACIENTUL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72670" y="13693729"/>
            <a:ext cx="214685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b="1" dirty="0"/>
              <a:t>DUPĂ ATINGERI ÎN </a:t>
            </a:r>
          </a:p>
          <a:p>
            <a:r>
              <a:rPr lang="ro-RO" sz="1400" b="1" dirty="0"/>
              <a:t>JURUL UNUI PACIENT</a:t>
            </a:r>
            <a:endParaRPr lang="en-US" sz="1400" b="1" dirty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572463" y="10632185"/>
            <a:ext cx="885167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chemeClr val="accent2"/>
                </a:solidFill>
              </a:rPr>
              <a:t>CÂND?	 </a:t>
            </a:r>
            <a:r>
              <a:rPr lang="ro-RO" sz="1600" dirty="0"/>
              <a:t>Înainte de contactul cu pacientul</a:t>
            </a:r>
            <a:r>
              <a:rPr lang="en-US" sz="1600" dirty="0"/>
              <a:t>.</a:t>
            </a:r>
            <a:r>
              <a:rPr lang="ro-RO" sz="1600" dirty="0"/>
              <a:t> </a:t>
            </a:r>
          </a:p>
          <a:p>
            <a:r>
              <a:rPr lang="ro-RO" sz="1600" b="1" dirty="0">
                <a:solidFill>
                  <a:schemeClr val="accent2"/>
                </a:solidFill>
              </a:rPr>
              <a:t>DE CE? 	</a:t>
            </a:r>
            <a:r>
              <a:rPr lang="ro-RO" sz="1600" dirty="0"/>
              <a:t>Pentru a proteja pacientul de germeni patogeni aflați pe mâinile tale</a:t>
            </a:r>
            <a:r>
              <a:rPr lang="ro-RO" sz="1700" dirty="0"/>
              <a:t>.</a:t>
            </a:r>
            <a:endParaRPr lang="en-US" sz="1700" dirty="0"/>
          </a:p>
        </p:txBody>
      </p:sp>
      <p:sp>
        <p:nvSpPr>
          <p:cNvPr id="22" name="TextBox 21"/>
          <p:cNvSpPr txBox="1"/>
          <p:nvPr/>
        </p:nvSpPr>
        <p:spPr>
          <a:xfrm>
            <a:off x="2600503" y="11298341"/>
            <a:ext cx="8482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chemeClr val="accent2"/>
                </a:solidFill>
              </a:rPr>
              <a:t>CÂND? 	</a:t>
            </a:r>
            <a:r>
              <a:rPr lang="ro-RO" sz="1600" dirty="0"/>
              <a:t>Înainte de efectuarea unor proceduri aseptice.</a:t>
            </a:r>
            <a:endParaRPr lang="ro-RO" sz="1600" b="1" dirty="0">
              <a:solidFill>
                <a:schemeClr val="accent2"/>
              </a:solidFill>
            </a:endParaRPr>
          </a:p>
          <a:p>
            <a:r>
              <a:rPr lang="ro-RO" sz="1600" b="1" dirty="0">
                <a:solidFill>
                  <a:schemeClr val="accent2"/>
                </a:solidFill>
              </a:rPr>
              <a:t>DE CE?  	</a:t>
            </a:r>
            <a:r>
              <a:rPr lang="ro-RO" sz="1600" dirty="0"/>
              <a:t>Pentru a proteja pacientul de</a:t>
            </a:r>
            <a:r>
              <a:rPr lang="en-US" sz="1600" dirty="0"/>
              <a:t> </a:t>
            </a:r>
            <a:r>
              <a:rPr lang="ro-RO" sz="1600" dirty="0"/>
              <a:t>contaminarea cu germeni patogeni.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79690" y="11986086"/>
            <a:ext cx="8614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chemeClr val="accent2"/>
                </a:solidFill>
              </a:rPr>
              <a:t>CÂND?	</a:t>
            </a:r>
            <a:r>
              <a:rPr lang="ro-RO" sz="1600" dirty="0"/>
              <a:t>Imediat după expunerea la fluide corporale (și după îndepărtarea mănușilor).</a:t>
            </a:r>
          </a:p>
          <a:p>
            <a:r>
              <a:rPr lang="ro-RO" sz="1600" b="1" dirty="0">
                <a:solidFill>
                  <a:schemeClr val="accent2"/>
                </a:solidFill>
              </a:rPr>
              <a:t>DE CE? 	</a:t>
            </a:r>
            <a:r>
              <a:rPr lang="ro-RO" sz="1600" dirty="0"/>
              <a:t>Pentru a te proteja pe tine și mediul înconjurător de germenii patogeni.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600503" y="12652966"/>
            <a:ext cx="86146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chemeClr val="accent2"/>
                </a:solidFill>
              </a:rPr>
              <a:t>CÂND? 	</a:t>
            </a:r>
            <a:r>
              <a:rPr lang="ro-RO" sz="1600" dirty="0"/>
              <a:t>După contactul cu pacientul, sau cu obiectele din preajmă, înainte de părasirea locului 			unde se oferă îngrijirile</a:t>
            </a:r>
            <a:r>
              <a:rPr lang="en-US" sz="1600" dirty="0"/>
              <a:t> </a:t>
            </a:r>
            <a:r>
              <a:rPr lang="en-US" sz="1600" dirty="0" err="1"/>
              <a:t>acestuia</a:t>
            </a:r>
            <a:r>
              <a:rPr lang="ro-RO" sz="1600" dirty="0"/>
              <a:t>.</a:t>
            </a:r>
            <a:endParaRPr lang="ro-RO" sz="1600" b="1" dirty="0">
              <a:solidFill>
                <a:schemeClr val="accent2"/>
              </a:solidFill>
            </a:endParaRPr>
          </a:p>
          <a:p>
            <a:r>
              <a:rPr lang="ro-RO" sz="1600" b="1" dirty="0">
                <a:solidFill>
                  <a:schemeClr val="accent2"/>
                </a:solidFill>
              </a:rPr>
              <a:t>DE CE?	</a:t>
            </a:r>
            <a:r>
              <a:rPr lang="ro-RO" sz="1600" dirty="0"/>
              <a:t>Pentru a te proteja pe tine însuți și mediul de germenii patogeni ai pacientului.</a:t>
            </a:r>
            <a:endParaRPr lang="en-US" sz="1600" dirty="0"/>
          </a:p>
          <a:p>
            <a:r>
              <a:rPr lang="ro-RO" sz="1600" b="1" dirty="0">
                <a:solidFill>
                  <a:schemeClr val="accent2"/>
                </a:solidFill>
              </a:rPr>
              <a:t> </a:t>
            </a:r>
            <a:endParaRPr lang="en-US" sz="1600" b="1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21728" y="13553602"/>
            <a:ext cx="851612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600" b="1" dirty="0">
                <a:solidFill>
                  <a:schemeClr val="accent2"/>
                </a:solidFill>
              </a:rPr>
              <a:t>CÂND? 	</a:t>
            </a:r>
            <a:r>
              <a:rPr lang="ro-RO" sz="1600" dirty="0"/>
              <a:t>După atingerea oricărui obiect sau mobilierului din preajma pacientului, chiar dacă 			</a:t>
            </a:r>
            <a:r>
              <a:rPr lang="en-US" sz="1600" dirty="0"/>
              <a:t>	</a:t>
            </a:r>
            <a:r>
              <a:rPr lang="ro-RO" sz="1600" dirty="0"/>
              <a:t>nu ai atins pacientul.</a:t>
            </a:r>
            <a:endParaRPr lang="ro-RO" sz="1600" b="1" dirty="0">
              <a:solidFill>
                <a:schemeClr val="accent2"/>
              </a:solidFill>
            </a:endParaRPr>
          </a:p>
          <a:p>
            <a:r>
              <a:rPr lang="ro-RO" sz="1600" b="1" dirty="0">
                <a:solidFill>
                  <a:schemeClr val="accent2"/>
                </a:solidFill>
              </a:rPr>
              <a:t>DE CE? 	</a:t>
            </a:r>
            <a:r>
              <a:rPr lang="ro-RO" sz="1600" dirty="0"/>
              <a:t>Pentru a te proteja pe tine și mediul, de germenii patogeni ai pacientului.</a:t>
            </a:r>
            <a:endParaRPr lang="en-US" sz="1600" dirty="0"/>
          </a:p>
          <a:p>
            <a:endParaRPr lang="en-US" sz="1700" b="1" dirty="0">
              <a:solidFill>
                <a:schemeClr val="accent2"/>
              </a:solidFill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17" t="37955" r="23055" b="37891"/>
          <a:stretch/>
        </p:blipFill>
        <p:spPr>
          <a:xfrm>
            <a:off x="346469" y="513958"/>
            <a:ext cx="2350889" cy="1054887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7405118" y="14421558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solidFill>
                  <a:schemeClr val="bg1"/>
                </a:solidFill>
              </a:rPr>
              <a:t>SALVAȚI VIEȚI</a:t>
            </a:r>
            <a:r>
              <a:rPr lang="en-US" sz="2800" b="1" dirty="0">
                <a:solidFill>
                  <a:schemeClr val="bg1"/>
                </a:solidFill>
              </a:rPr>
              <a:t>!</a:t>
            </a:r>
            <a:endParaRPr lang="ro-RO" sz="2800" b="1" dirty="0">
              <a:solidFill>
                <a:schemeClr val="bg1"/>
              </a:solidFill>
            </a:endParaRPr>
          </a:p>
          <a:p>
            <a:pPr algn="ctr"/>
            <a:r>
              <a:rPr lang="ro-RO" sz="2800" b="1" dirty="0">
                <a:solidFill>
                  <a:schemeClr val="bg1"/>
                </a:solidFill>
              </a:rPr>
              <a:t>Spălați-vă frecvent mâinile!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2D606A6-0F3D-C25E-90EB-D60761A3EF65}"/>
              </a:ext>
            </a:extLst>
          </p:cNvPr>
          <p:cNvSpPr txBox="1"/>
          <p:nvPr/>
        </p:nvSpPr>
        <p:spPr>
          <a:xfrm>
            <a:off x="263956" y="10679505"/>
            <a:ext cx="583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9F34F1-38A5-A5D8-9720-15D2C7AB84B7}"/>
              </a:ext>
            </a:extLst>
          </p:cNvPr>
          <p:cNvSpPr txBox="1"/>
          <p:nvPr/>
        </p:nvSpPr>
        <p:spPr>
          <a:xfrm>
            <a:off x="241378" y="11289326"/>
            <a:ext cx="33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1EF277-888F-D556-C712-2EC70FA4EFC2}"/>
              </a:ext>
            </a:extLst>
          </p:cNvPr>
          <p:cNvSpPr txBox="1"/>
          <p:nvPr/>
        </p:nvSpPr>
        <p:spPr>
          <a:xfrm>
            <a:off x="252667" y="11992890"/>
            <a:ext cx="33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9945011-F4B3-2A3E-F447-6E74A7B943E5}"/>
              </a:ext>
            </a:extLst>
          </p:cNvPr>
          <p:cNvSpPr txBox="1"/>
          <p:nvPr/>
        </p:nvSpPr>
        <p:spPr>
          <a:xfrm>
            <a:off x="263956" y="12785021"/>
            <a:ext cx="331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699EDA9-33DF-A23B-893C-6C7009C4E081}"/>
              </a:ext>
            </a:extLst>
          </p:cNvPr>
          <p:cNvSpPr txBox="1"/>
          <p:nvPr/>
        </p:nvSpPr>
        <p:spPr>
          <a:xfrm>
            <a:off x="275245" y="13655324"/>
            <a:ext cx="308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B4F3E7C-725E-E5E7-7FD7-227DC29C4352}"/>
              </a:ext>
            </a:extLst>
          </p:cNvPr>
          <p:cNvSpPr txBox="1"/>
          <p:nvPr/>
        </p:nvSpPr>
        <p:spPr>
          <a:xfrm>
            <a:off x="4092677" y="14663179"/>
            <a:ext cx="30012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Material </a:t>
            </a:r>
            <a:r>
              <a:rPr lang="en-US" sz="1100" dirty="0" err="1"/>
              <a:t>realizat</a:t>
            </a:r>
            <a:r>
              <a:rPr lang="en-US" sz="1100" dirty="0"/>
              <a:t> </a:t>
            </a:r>
            <a:r>
              <a:rPr lang="en-US" sz="1100" dirty="0" err="1"/>
              <a:t>în</a:t>
            </a:r>
            <a:r>
              <a:rPr lang="en-US" sz="1100" dirty="0"/>
              <a:t> </a:t>
            </a:r>
            <a:r>
              <a:rPr lang="en-US" sz="1100" dirty="0" err="1"/>
              <a:t>cadrul</a:t>
            </a:r>
            <a:r>
              <a:rPr lang="en-US" sz="1100" dirty="0"/>
              <a:t> </a:t>
            </a:r>
            <a:r>
              <a:rPr lang="en-US" sz="1100" dirty="0" err="1"/>
              <a:t>subprogramului</a:t>
            </a:r>
            <a:r>
              <a:rPr lang="en-US" sz="1100" dirty="0"/>
              <a:t> de </a:t>
            </a:r>
            <a:r>
              <a:rPr lang="en-US" sz="1100" dirty="0" err="1"/>
              <a:t>evaluare</a:t>
            </a:r>
            <a:r>
              <a:rPr lang="en-US" sz="1100" dirty="0"/>
              <a:t> </a:t>
            </a:r>
            <a:r>
              <a:rPr lang="en-US" sz="1100" dirty="0" err="1"/>
              <a:t>şi</a:t>
            </a:r>
            <a:r>
              <a:rPr lang="en-US" sz="1100" dirty="0"/>
              <a:t> </a:t>
            </a:r>
            <a:r>
              <a:rPr lang="en-US" sz="1100" dirty="0" err="1"/>
              <a:t>promovare</a:t>
            </a:r>
            <a:r>
              <a:rPr lang="en-US" sz="1100" dirty="0"/>
              <a:t> a </a:t>
            </a:r>
            <a:r>
              <a:rPr lang="en-US" sz="1100" dirty="0" err="1"/>
              <a:t>sănătăţii</a:t>
            </a:r>
            <a:r>
              <a:rPr lang="en-US" sz="1100" dirty="0"/>
              <a:t> </a:t>
            </a:r>
            <a:r>
              <a:rPr lang="en-US" sz="1100" dirty="0" err="1"/>
              <a:t>şi</a:t>
            </a:r>
            <a:r>
              <a:rPr lang="en-US" sz="1100" dirty="0"/>
              <a:t> </a:t>
            </a:r>
            <a:r>
              <a:rPr lang="en-US" sz="1100" dirty="0" err="1"/>
              <a:t>educaţie</a:t>
            </a:r>
            <a:r>
              <a:rPr lang="en-US" sz="1100" dirty="0"/>
              <a:t> </a:t>
            </a:r>
            <a:r>
              <a:rPr lang="en-US" sz="1100" dirty="0" err="1"/>
              <a:t>pentru</a:t>
            </a:r>
            <a:r>
              <a:rPr lang="en-US" sz="1100" dirty="0"/>
              <a:t> </a:t>
            </a:r>
            <a:r>
              <a:rPr lang="en-US" sz="1100" dirty="0" err="1"/>
              <a:t>sănătate</a:t>
            </a:r>
            <a:r>
              <a:rPr lang="en-US" sz="1100" dirty="0"/>
              <a:t> al </a:t>
            </a:r>
            <a:r>
              <a:rPr lang="en-US" sz="1100" dirty="0" err="1"/>
              <a:t>Ministerului</a:t>
            </a:r>
            <a:r>
              <a:rPr lang="en-US" sz="1100" dirty="0"/>
              <a:t> </a:t>
            </a:r>
            <a:r>
              <a:rPr lang="en-US" sz="1100" dirty="0" err="1"/>
              <a:t>Sănătății</a:t>
            </a:r>
            <a:r>
              <a:rPr lang="en-US" sz="1100" dirty="0"/>
              <a:t> -  </a:t>
            </a:r>
            <a:r>
              <a:rPr lang="en-US" sz="1100" dirty="0" err="1"/>
              <a:t>pentru</a:t>
            </a:r>
            <a:r>
              <a:rPr lang="en-US" sz="1100" dirty="0"/>
              <a:t> </a:t>
            </a:r>
            <a:r>
              <a:rPr lang="en-US" sz="1100" dirty="0" err="1"/>
              <a:t>distribuție</a:t>
            </a:r>
            <a:r>
              <a:rPr lang="en-US" sz="1100" dirty="0"/>
              <a:t> </a:t>
            </a:r>
            <a:r>
              <a:rPr lang="en-US" sz="1100" dirty="0" err="1"/>
              <a:t>gratuită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63487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266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Cristina Cris MAC</cp:lastModifiedBy>
  <cp:revision>21</cp:revision>
  <cp:lastPrinted>2024-01-09T11:15:32Z</cp:lastPrinted>
  <dcterms:created xsi:type="dcterms:W3CDTF">2024-01-08T09:00:35Z</dcterms:created>
  <dcterms:modified xsi:type="dcterms:W3CDTF">2024-04-29T08:00:14Z</dcterms:modified>
</cp:coreProperties>
</file>